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  <p:sldMasterId id="2147483672" r:id="rId3"/>
    <p:sldMasterId id="2147483660" r:id="rId4"/>
  </p:sldMasterIdLst>
  <p:notesMasterIdLst>
    <p:notesMasterId r:id="rId15"/>
  </p:notesMasterIdLst>
  <p:sldIdLst>
    <p:sldId id="256" r:id="rId5"/>
    <p:sldId id="257" r:id="rId6"/>
    <p:sldId id="260" r:id="rId7"/>
    <p:sldId id="261" r:id="rId8"/>
    <p:sldId id="268" r:id="rId9"/>
    <p:sldId id="264" r:id="rId10"/>
    <p:sldId id="270" r:id="rId11"/>
    <p:sldId id="267" r:id="rId12"/>
    <p:sldId id="269" r:id="rId13"/>
    <p:sldId id="265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815"/>
    <a:srgbClr val="F58816"/>
    <a:srgbClr val="F9F0DF"/>
    <a:srgbClr val="325076"/>
    <a:srgbClr val="C73C31"/>
    <a:srgbClr val="939292"/>
    <a:srgbClr val="324B76"/>
    <a:srgbClr val="334B7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79" autoAdjust="0"/>
    <p:restoredTop sz="91209" autoAdjust="0"/>
  </p:normalViewPr>
  <p:slideViewPr>
    <p:cSldViewPr snapToGrid="0">
      <p:cViewPr varScale="1">
        <p:scale>
          <a:sx n="100" d="100"/>
          <a:sy n="100" d="100"/>
        </p:scale>
        <p:origin x="4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034650-2F82-4ABE-B3DE-75B1C9F2B01A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6FED7AC-4A4E-4935-8BBB-F8FBE2F2DC41}">
      <dgm:prSet phldrT="[Text]" custT="1"/>
      <dgm:spPr>
        <a:solidFill>
          <a:srgbClr val="C73C31"/>
        </a:solidFill>
      </dgm:spPr>
      <dgm:t>
        <a:bodyPr/>
        <a:lstStyle/>
        <a:p>
          <a:pPr algn="ctr"/>
          <a:r>
            <a:rPr lang="en-US" sz="3200" b="1" dirty="0"/>
            <a:t>What is procurement’s       Hamster Wheel?</a:t>
          </a:r>
        </a:p>
      </dgm:t>
    </dgm:pt>
    <dgm:pt modelId="{FE1371C8-37E0-4BAC-903F-FA83AE8EEBC4}" type="parTrans" cxnId="{D896C94D-7823-43A4-8BA4-46D28739093C}">
      <dgm:prSet/>
      <dgm:spPr/>
      <dgm:t>
        <a:bodyPr/>
        <a:lstStyle/>
        <a:p>
          <a:endParaRPr lang="en-US"/>
        </a:p>
      </dgm:t>
    </dgm:pt>
    <dgm:pt modelId="{6A098D51-D290-4CB2-BC23-F747D3F30AFB}" type="sibTrans" cxnId="{D896C94D-7823-43A4-8BA4-46D28739093C}">
      <dgm:prSet/>
      <dgm:spPr/>
      <dgm:t>
        <a:bodyPr/>
        <a:lstStyle/>
        <a:p>
          <a:endParaRPr lang="en-US"/>
        </a:p>
      </dgm:t>
    </dgm:pt>
    <dgm:pt modelId="{5BA11C76-A18A-45D5-83F3-6A5447E0815A}">
      <dgm:prSet phldrT="[Text]" custT="1"/>
      <dgm:spPr/>
      <dgm:t>
        <a:bodyPr/>
        <a:lstStyle/>
        <a:p>
          <a:pPr marL="230188" indent="-230188">
            <a:buFont typeface="Arial" panose="020B0604020202020204" pitchFamily="34" charset="0"/>
            <a:buChar char="•"/>
          </a:pPr>
          <a:r>
            <a:rPr lang="en-US" sz="2600" kern="1200" dirty="0">
              <a:latin typeface="+mn-lt"/>
            </a:rPr>
            <a:t>The relentless </a:t>
          </a:r>
          <a:r>
            <a:rPr lang="en-US" sz="2600" b="0" kern="1200" dirty="0">
              <a:latin typeface="+mn-lt"/>
            </a:rPr>
            <a:t>cycle</a:t>
          </a:r>
          <a:r>
            <a:rPr lang="en-US" sz="2600" kern="1200" dirty="0">
              <a:latin typeface="+mn-lt"/>
            </a:rPr>
            <a:t> of tasks that </a:t>
          </a:r>
          <a:r>
            <a:rPr lang="en-US" sz="260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blinds and entraps </a:t>
          </a:r>
          <a:r>
            <a:rPr lang="en-US" sz="2600" kern="1200" dirty="0">
              <a:latin typeface="+mn-lt"/>
            </a:rPr>
            <a:t>procurement offices in a perpetual state of urgency!</a:t>
          </a:r>
        </a:p>
      </dgm:t>
    </dgm:pt>
    <dgm:pt modelId="{9DC70061-0989-4048-B132-A284785B3BC0}" type="parTrans" cxnId="{CEF4758A-1210-40DB-B252-0F5AC8EA8DDA}">
      <dgm:prSet/>
      <dgm:spPr/>
      <dgm:t>
        <a:bodyPr/>
        <a:lstStyle/>
        <a:p>
          <a:endParaRPr lang="en-US"/>
        </a:p>
      </dgm:t>
    </dgm:pt>
    <dgm:pt modelId="{028CB55E-BD6F-46C3-8E09-7125F9C4F2BF}" type="sibTrans" cxnId="{CEF4758A-1210-40DB-B252-0F5AC8EA8DDA}">
      <dgm:prSet/>
      <dgm:spPr/>
      <dgm:t>
        <a:bodyPr/>
        <a:lstStyle/>
        <a:p>
          <a:endParaRPr lang="en-US"/>
        </a:p>
      </dgm:t>
    </dgm:pt>
    <dgm:pt modelId="{DC175DA6-DB7D-4310-9E30-7CA911B05A6C}">
      <dgm:prSet phldrT="[Text]" custT="1"/>
      <dgm:spPr/>
      <dgm:t>
        <a:bodyPr/>
        <a:lstStyle/>
        <a:p>
          <a:pPr marL="230188" indent="-230188">
            <a:buFont typeface="Arial" panose="020B0604020202020204" pitchFamily="34" charset="0"/>
            <a:buChar char="•"/>
          </a:pPr>
          <a:r>
            <a:rPr lang="en-US" sz="2600" kern="1200" dirty="0">
              <a:latin typeface="+mn-lt"/>
            </a:rPr>
            <a:t>Stifles opportunity for innovation or process improvement.</a:t>
          </a:r>
        </a:p>
      </dgm:t>
    </dgm:pt>
    <dgm:pt modelId="{1A5FFF20-ED8A-4077-8BDB-7FB1128F8444}" type="parTrans" cxnId="{60151168-362C-4C6A-A766-6EC3546E66A8}">
      <dgm:prSet/>
      <dgm:spPr/>
      <dgm:t>
        <a:bodyPr/>
        <a:lstStyle/>
        <a:p>
          <a:endParaRPr lang="en-US"/>
        </a:p>
      </dgm:t>
    </dgm:pt>
    <dgm:pt modelId="{F4463053-C622-4E36-A3CC-6EDBFC884FE4}" type="sibTrans" cxnId="{60151168-362C-4C6A-A766-6EC3546E66A8}">
      <dgm:prSet/>
      <dgm:spPr/>
      <dgm:t>
        <a:bodyPr/>
        <a:lstStyle/>
        <a:p>
          <a:endParaRPr lang="en-US"/>
        </a:p>
      </dgm:t>
    </dgm:pt>
    <dgm:pt modelId="{A000929C-730B-4DE0-B964-374E469C0039}">
      <dgm:prSet phldrT="[Text]" custT="1"/>
      <dgm:spPr/>
      <dgm:t>
        <a:bodyPr/>
        <a:lstStyle/>
        <a:p>
          <a:pPr marL="230188" indent="-230188">
            <a:buFont typeface="Arial" panose="020B0604020202020204" pitchFamily="34" charset="0"/>
            <a:buChar char="•"/>
          </a:pPr>
          <a:endParaRPr lang="en-US" sz="2600" kern="1200" dirty="0">
            <a:latin typeface="+mn-lt"/>
          </a:endParaRPr>
        </a:p>
      </dgm:t>
    </dgm:pt>
    <dgm:pt modelId="{22BF8F6A-26B1-4242-B081-0CE229338CA9}" type="parTrans" cxnId="{4D9D4D96-4447-46BD-A093-C0CC05A56225}">
      <dgm:prSet/>
      <dgm:spPr/>
      <dgm:t>
        <a:bodyPr/>
        <a:lstStyle/>
        <a:p>
          <a:endParaRPr lang="en-US"/>
        </a:p>
      </dgm:t>
    </dgm:pt>
    <dgm:pt modelId="{E7A5BC8A-E509-4FE5-AB92-2AD14BE8C076}" type="sibTrans" cxnId="{4D9D4D96-4447-46BD-A093-C0CC05A56225}">
      <dgm:prSet/>
      <dgm:spPr/>
      <dgm:t>
        <a:bodyPr/>
        <a:lstStyle/>
        <a:p>
          <a:endParaRPr lang="en-US"/>
        </a:p>
      </dgm:t>
    </dgm:pt>
    <dgm:pt modelId="{FB74EFBF-640D-48E3-8EAE-7B4B67583F17}">
      <dgm:prSet phldrT="[Text]" custT="1"/>
      <dgm:spPr/>
      <dgm:t>
        <a:bodyPr/>
        <a:lstStyle/>
        <a:p>
          <a:pPr marL="230188" indent="-230188">
            <a:buFont typeface="Wingdings" panose="05000000000000000000" pitchFamily="2" charset="2"/>
            <a:buChar char="Ø"/>
          </a:pPr>
          <a:endParaRPr lang="en-US" sz="2400" kern="1200" dirty="0"/>
        </a:p>
      </dgm:t>
    </dgm:pt>
    <dgm:pt modelId="{D3DFE989-31AE-4B76-9866-53EA1512897A}" type="parTrans" cxnId="{46B7965B-D4F8-4DB5-B241-E6C388C2298A}">
      <dgm:prSet/>
      <dgm:spPr/>
      <dgm:t>
        <a:bodyPr/>
        <a:lstStyle/>
        <a:p>
          <a:endParaRPr lang="en-US"/>
        </a:p>
      </dgm:t>
    </dgm:pt>
    <dgm:pt modelId="{FCD37218-3910-4550-87EC-60C9030809A4}" type="sibTrans" cxnId="{46B7965B-D4F8-4DB5-B241-E6C388C2298A}">
      <dgm:prSet/>
      <dgm:spPr/>
      <dgm:t>
        <a:bodyPr/>
        <a:lstStyle/>
        <a:p>
          <a:endParaRPr lang="en-US"/>
        </a:p>
      </dgm:t>
    </dgm:pt>
    <dgm:pt modelId="{050B1974-E444-4ADF-B861-2E3BE0F05B6C}" type="pres">
      <dgm:prSet presAssocID="{96034650-2F82-4ABE-B3DE-75B1C9F2B01A}" presName="linear" presStyleCnt="0">
        <dgm:presLayoutVars>
          <dgm:animLvl val="lvl"/>
          <dgm:resizeHandles val="exact"/>
        </dgm:presLayoutVars>
      </dgm:prSet>
      <dgm:spPr/>
    </dgm:pt>
    <dgm:pt modelId="{F69F5F55-091A-42CF-BB68-D9FA70D567FE}" type="pres">
      <dgm:prSet presAssocID="{16FED7AC-4A4E-4935-8BBB-F8FBE2F2DC41}" presName="parentText" presStyleLbl="node1" presStyleIdx="0" presStyleCnt="1" custScaleX="107411" custScaleY="431895" custLinFactNeighborX="-518" custLinFactNeighborY="-19993">
        <dgm:presLayoutVars>
          <dgm:chMax val="0"/>
          <dgm:bulletEnabled val="1"/>
        </dgm:presLayoutVars>
      </dgm:prSet>
      <dgm:spPr/>
    </dgm:pt>
    <dgm:pt modelId="{65B447FA-C9CC-4D24-B42A-FA468213E65A}" type="pres">
      <dgm:prSet presAssocID="{16FED7AC-4A4E-4935-8BBB-F8FBE2F2DC41}" presName="childText" presStyleLbl="revTx" presStyleIdx="0" presStyleCnt="1" custScaleY="163114">
        <dgm:presLayoutVars>
          <dgm:bulletEnabled val="1"/>
        </dgm:presLayoutVars>
      </dgm:prSet>
      <dgm:spPr/>
    </dgm:pt>
  </dgm:ptLst>
  <dgm:cxnLst>
    <dgm:cxn modelId="{1F2BD718-155C-497F-A328-47617F0A4702}" type="presOf" srcId="{A000929C-730B-4DE0-B964-374E469C0039}" destId="{65B447FA-C9CC-4D24-B42A-FA468213E65A}" srcOrd="0" destOrd="2" presId="urn:microsoft.com/office/officeart/2005/8/layout/vList2"/>
    <dgm:cxn modelId="{46B7965B-D4F8-4DB5-B241-E6C388C2298A}" srcId="{16FED7AC-4A4E-4935-8BBB-F8FBE2F2DC41}" destId="{FB74EFBF-640D-48E3-8EAE-7B4B67583F17}" srcOrd="0" destOrd="0" parTransId="{D3DFE989-31AE-4B76-9866-53EA1512897A}" sibTransId="{FCD37218-3910-4550-87EC-60C9030809A4}"/>
    <dgm:cxn modelId="{FC76075E-2B37-4376-8106-F16540555CC8}" type="presOf" srcId="{16FED7AC-4A4E-4935-8BBB-F8FBE2F2DC41}" destId="{F69F5F55-091A-42CF-BB68-D9FA70D567FE}" srcOrd="0" destOrd="0" presId="urn:microsoft.com/office/officeart/2005/8/layout/vList2"/>
    <dgm:cxn modelId="{60151168-362C-4C6A-A766-6EC3546E66A8}" srcId="{16FED7AC-4A4E-4935-8BBB-F8FBE2F2DC41}" destId="{DC175DA6-DB7D-4310-9E30-7CA911B05A6C}" srcOrd="3" destOrd="0" parTransId="{1A5FFF20-ED8A-4077-8BDB-7FB1128F8444}" sibTransId="{F4463053-C622-4E36-A3CC-6EDBFC884FE4}"/>
    <dgm:cxn modelId="{D896C94D-7823-43A4-8BA4-46D28739093C}" srcId="{96034650-2F82-4ABE-B3DE-75B1C9F2B01A}" destId="{16FED7AC-4A4E-4935-8BBB-F8FBE2F2DC41}" srcOrd="0" destOrd="0" parTransId="{FE1371C8-37E0-4BAC-903F-FA83AE8EEBC4}" sibTransId="{6A098D51-D290-4CB2-BC23-F747D3F30AFB}"/>
    <dgm:cxn modelId="{CEF4758A-1210-40DB-B252-0F5AC8EA8DDA}" srcId="{16FED7AC-4A4E-4935-8BBB-F8FBE2F2DC41}" destId="{5BA11C76-A18A-45D5-83F3-6A5447E0815A}" srcOrd="1" destOrd="0" parTransId="{9DC70061-0989-4048-B132-A284785B3BC0}" sibTransId="{028CB55E-BD6F-46C3-8E09-7125F9C4F2BF}"/>
    <dgm:cxn modelId="{4D9D4D96-4447-46BD-A093-C0CC05A56225}" srcId="{16FED7AC-4A4E-4935-8BBB-F8FBE2F2DC41}" destId="{A000929C-730B-4DE0-B964-374E469C0039}" srcOrd="2" destOrd="0" parTransId="{22BF8F6A-26B1-4242-B081-0CE229338CA9}" sibTransId="{E7A5BC8A-E509-4FE5-AB92-2AD14BE8C076}"/>
    <dgm:cxn modelId="{4A3C9BB1-9ACE-4329-AF9A-6C6F34E63E35}" type="presOf" srcId="{5BA11C76-A18A-45D5-83F3-6A5447E0815A}" destId="{65B447FA-C9CC-4D24-B42A-FA468213E65A}" srcOrd="0" destOrd="1" presId="urn:microsoft.com/office/officeart/2005/8/layout/vList2"/>
    <dgm:cxn modelId="{1574DDB3-1E97-498A-A92A-8430D53BED1F}" type="presOf" srcId="{DC175DA6-DB7D-4310-9E30-7CA911B05A6C}" destId="{65B447FA-C9CC-4D24-B42A-FA468213E65A}" srcOrd="0" destOrd="3" presId="urn:microsoft.com/office/officeart/2005/8/layout/vList2"/>
    <dgm:cxn modelId="{979A1FC0-D119-45E7-AF05-7326DDE8CD5F}" type="presOf" srcId="{96034650-2F82-4ABE-B3DE-75B1C9F2B01A}" destId="{050B1974-E444-4ADF-B861-2E3BE0F05B6C}" srcOrd="0" destOrd="0" presId="urn:microsoft.com/office/officeart/2005/8/layout/vList2"/>
    <dgm:cxn modelId="{17C485F6-DB3B-42C3-8DC2-AE7E23EFD6F4}" type="presOf" srcId="{FB74EFBF-640D-48E3-8EAE-7B4B67583F17}" destId="{65B447FA-C9CC-4D24-B42A-FA468213E65A}" srcOrd="0" destOrd="0" presId="urn:microsoft.com/office/officeart/2005/8/layout/vList2"/>
    <dgm:cxn modelId="{37002102-9202-444C-BC3B-B6951BC08A95}" type="presParOf" srcId="{050B1974-E444-4ADF-B861-2E3BE0F05B6C}" destId="{F69F5F55-091A-42CF-BB68-D9FA70D567FE}" srcOrd="0" destOrd="0" presId="urn:microsoft.com/office/officeart/2005/8/layout/vList2"/>
    <dgm:cxn modelId="{D1E6CE9D-3193-4EF8-9DCE-3A574487631C}" type="presParOf" srcId="{050B1974-E444-4ADF-B861-2E3BE0F05B6C}" destId="{65B447FA-C9CC-4D24-B42A-FA468213E65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F5F55-091A-42CF-BB68-D9FA70D567FE}">
      <dsp:nvSpPr>
        <dsp:cNvPr id="0" name=""/>
        <dsp:cNvSpPr/>
      </dsp:nvSpPr>
      <dsp:spPr>
        <a:xfrm>
          <a:off x="0" y="0"/>
          <a:ext cx="6206632" cy="1091484"/>
        </a:xfrm>
        <a:prstGeom prst="roundRect">
          <a:avLst/>
        </a:prstGeom>
        <a:solidFill>
          <a:srgbClr val="C73C3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What is procurement’s       Hamster Wheel?</a:t>
          </a:r>
        </a:p>
      </dsp:txBody>
      <dsp:txXfrm>
        <a:off x="53282" y="53282"/>
        <a:ext cx="6100068" cy="984920"/>
      </dsp:txXfrm>
    </dsp:sp>
    <dsp:sp modelId="{65B447FA-C9CC-4D24-B42A-FA468213E65A}">
      <dsp:nvSpPr>
        <dsp:cNvPr id="0" name=""/>
        <dsp:cNvSpPr/>
      </dsp:nvSpPr>
      <dsp:spPr>
        <a:xfrm>
          <a:off x="0" y="1094013"/>
          <a:ext cx="6206632" cy="2819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061" tIns="30480" rIns="170688" bIns="30480" numCol="1" spcCol="1270" anchor="t" anchorCtr="0">
          <a:noAutofit/>
        </a:bodyPr>
        <a:lstStyle/>
        <a:p>
          <a:pPr marL="230188" lvl="1" indent="-230188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endParaRPr lang="en-US" sz="2400" kern="1200" dirty="0"/>
        </a:p>
        <a:p>
          <a:pPr marL="230188" lvl="1" indent="-230188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kern="1200" dirty="0">
              <a:latin typeface="+mn-lt"/>
            </a:rPr>
            <a:t>The relentless </a:t>
          </a:r>
          <a:r>
            <a:rPr lang="en-US" sz="2600" b="0" kern="1200" dirty="0">
              <a:latin typeface="+mn-lt"/>
            </a:rPr>
            <a:t>cycle</a:t>
          </a:r>
          <a:r>
            <a:rPr lang="en-US" sz="2600" kern="1200" dirty="0">
              <a:latin typeface="+mn-lt"/>
            </a:rPr>
            <a:t> of tasks that </a:t>
          </a:r>
          <a:r>
            <a:rPr lang="en-US" sz="260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blinds and entraps </a:t>
          </a:r>
          <a:r>
            <a:rPr lang="en-US" sz="2600" kern="1200" dirty="0">
              <a:latin typeface="+mn-lt"/>
            </a:rPr>
            <a:t>procurement offices in a perpetual state of urgency!</a:t>
          </a:r>
        </a:p>
        <a:p>
          <a:pPr marL="230188" lvl="1" indent="-230188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2600" kern="1200" dirty="0">
            <a:latin typeface="+mn-lt"/>
          </a:endParaRPr>
        </a:p>
        <a:p>
          <a:pPr marL="230188" lvl="1" indent="-230188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600" kern="1200" dirty="0">
              <a:latin typeface="+mn-lt"/>
            </a:rPr>
            <a:t>Stifles opportunity for innovation or process improvement.</a:t>
          </a:r>
        </a:p>
      </dsp:txBody>
      <dsp:txXfrm>
        <a:off x="0" y="1094013"/>
        <a:ext cx="6206632" cy="2819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C0489D8-15FE-454C-82C4-E69DF7A4424E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9E3143-6AD5-4743-A7B0-44159D478E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3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9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9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hope that you can take these ideas back home and experience that same success that we have.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6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could get off the hamster wheel, and start to actually make some headway?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0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Smartsheet Lets us self manage our everyday and reminds us of deadlines</a:t>
            </a:r>
          </a:p>
          <a:p>
            <a:r>
              <a:rPr lang="en-US" dirty="0"/>
              <a:t>Tableau allows us to dig in deep and display analysis and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3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Im</a:t>
            </a:r>
            <a:r>
              <a:rPr lang="en-US" sz="1800" dirty="0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 going to go really fast through this section, and refer people to the paper. </a:t>
            </a:r>
          </a:p>
          <a:p>
            <a:r>
              <a:rPr lang="en-US" sz="1800" dirty="0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In response to “encouragement” from customers for quicker bids, Missouri Purchasing closely examined its bid awarding process of drafting, issuance, and evaluation.</a:t>
            </a:r>
          </a:p>
          <a:p>
            <a:r>
              <a:rPr lang="en-US" sz="1800" dirty="0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Three bid types were categorized and given turnaround time goals representing their complexity: IFB, RFP&lt;$250,000, and RFP&gt;$250,000. </a:t>
            </a:r>
          </a:p>
          <a:p>
            <a:r>
              <a:rPr lang="en-US" sz="1800" dirty="0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Are you measuring these data?</a:t>
            </a:r>
          </a:p>
          <a:p>
            <a:r>
              <a:rPr lang="en-US" sz="1800" dirty="0">
                <a:latin typeface="Trebuchet MS" panose="020B0603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B.2 Phase Splits in 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5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We use color-coding to readily indicate turnaround time performance: green for swift completion, yellow as a limit warning, and red for exceeding goal turnaround times. </a:t>
            </a:r>
          </a:p>
          <a:p>
            <a:r>
              <a:rPr lang="en-US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We can’t see late bids, but Colors are something we can see.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6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56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E3143-6AD5-4743-A7B0-44159D478E0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6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7C86-9363-C0B9-3218-4CA56EB8F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2F8A7-808B-A973-6442-CE891130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44057-8796-352D-2741-92E8E0E9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D89F6-DD95-410E-B729-C613E55A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C408-ADB1-7620-F72E-750D44B9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4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BF80-998E-64E6-9D44-699C91F9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295F9-C4CF-7183-FD3D-D231CE8B4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DA31-455B-4D26-CC6D-D5303F88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56C1-BEE5-15B5-4CF2-50140E02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C651F-093D-227C-CA5E-A9B1E80B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13C7B-0AD8-5AD9-FE37-0085E57BC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73911-F458-CE0F-DDB2-76432A4FD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D6844-E89E-B2A7-DF71-9387EC75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8F2C-D82A-49F6-F45B-4EC76AD2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120A7-9404-8CD3-CC95-0B2A38F9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3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5BC3-2E84-843E-AD54-84FDCE7A7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55474-96FB-6706-E3D1-628656E23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D13B-E9D5-C492-99AE-A56A02A5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9036F-2298-7C6B-001C-797E5852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A9C2-399B-6227-70C0-3C36EBAB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7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1574-7DA3-8049-984E-7C57A085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B2D6E-6380-5531-0574-F2206D60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1601-4BC6-DA46-B3C0-387B93E0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983B-CCA0-41A0-6FAA-3B0DD2FD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D1ED4-9886-2ACC-2429-FD782DC7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6D21-550F-DA0A-05ED-479FE3A6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4B030-36A3-20A8-5BC9-4C4B3DBC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A6D3C-E808-4928-2E56-6B524DBA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FF50-A7DA-8B87-2EF1-40D5805B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EB803-47E2-DD96-700A-4F16A350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6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79BE-C36D-A216-F520-AA27CC38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25AE-7465-E601-15D9-E8778B3D7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258E3-1FC0-A7B8-84B7-EC14372E7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49563-E2E4-8932-A9C5-46D41B79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E2C51-F347-AB2D-794A-7DF5AE0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00C39-3687-E8FA-28F2-D28555DD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4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A090-52FB-050B-DD45-2DBB3E52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AA1BA-2CD4-43D9-00C2-D4EFD8A85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2D891-4FB5-1C31-0233-504F86A5E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F509A-CF85-C037-E936-AD5208EF4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A3C65-C652-55AF-D67A-62A4D32C7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095E6A-55E0-8AC6-F00B-9626B55A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F6A67-843F-E527-BB3F-51D3D7F4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6350A-2FB4-E321-7D1D-6377BAF8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4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0BFC-254E-5F8D-ADF4-9DC828BC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7AEA1-9349-21AE-86C3-C726A752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E9D-E4F2-D546-66A5-DC85E80D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AA6F1-E2A9-2471-EEF1-DDCDE359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26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A41FF-112B-1FDE-537C-18EA9FDC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A7C52-4699-54CC-4BA1-C61564D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C7381-1D8C-6F15-037F-055B4D8B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03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BD23-0864-D545-ABEB-F8A86A7C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BDB9-C959-3BB9-6C1F-DFC3C091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20371-F5A0-DE21-3ACB-C259BAC7A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1FF51-3863-4FE4-A2CE-FF99C23E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B3F49-3C7A-01CF-3CF5-49467BCA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397E3-0E07-C19B-0A28-012B8AD0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6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1468-C5F3-68FE-E313-C7CF8C55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66CA-52A2-FB2D-039C-5082DDDF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7A2-7DCA-0799-97B1-2702879A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7F39-B6E2-F03D-31D2-9A924B7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26F4-E78A-DAB2-B812-D39B762F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5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C399-A09C-424D-1A10-C3CC460D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15400-89D0-90D8-C443-257E36AF2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D9C3D-BBBA-1036-1606-F39D1B3B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F8972-A3CA-7106-D917-912D10D6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05FE-6849-996C-39DD-3B4D7710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E0233-9990-F8A0-67D2-1892AA0C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06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852A-B4B5-5E56-CEBA-BC8BB917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7449E-B801-4C59-2F7F-3EC70BED3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F24EB-E68F-D800-7741-600D42A7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CDCED-5790-F565-BF5A-EA2C6507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1E6AD-4D8E-C369-6ADA-CB6E990B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61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D93501-9BF0-8ECF-2F0C-C09C0630F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B6CC-6F2D-0C89-80FC-ECCB22B55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273CD-1BDF-F05C-2927-228846E3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38B49-D840-54AA-01D5-43D10471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9B02F-CD3C-A6D0-041C-813FA425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57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C898-668E-C753-9BDA-CBC746BE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8F97B-16C8-E83F-BFC0-B7C19C741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7F1DD-53C6-7267-5705-E4251EBF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07E8-966C-F976-A386-97F7D108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30470-3EB7-155A-A1D3-C395F880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6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0880-2FF8-E465-9710-6AAD94C8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5DA4-A2A9-84F4-4F3D-3CB47119B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0312-77B0-1661-48A9-90B2130F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E176-DC6D-95B9-02BF-85251C33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17963-50A5-DE86-8517-10DC5AA6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05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EF82-6F28-0F96-9144-CE667469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4B96E-7B4B-398D-0F19-1289DA17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BF8D-C172-9F13-CBC8-9CF24395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D4887-0A1C-7D3B-0274-BA6DB84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326C-49F3-6A8E-F9C2-232E217F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5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9681-3C1B-9789-9F9F-ED7B6F47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7C012-A644-37BF-8AFD-75B573404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607A8-3CBE-4E14-6AB5-E50C76044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B2895-878D-F824-1AC6-66D14854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EA472-EA5D-DE19-1783-AFFC4C3A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BC417-1252-F0A8-DABD-F7A11F0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0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115E-AE0F-AD4A-3568-A4B13891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F6DC9-ABF8-6383-98DD-68F8E31C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5D30-2D11-B2DB-58A4-AFFBF11D5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71643-A230-1614-B00C-5F5D377B1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09414-0027-EAD6-F53C-BBC9CCBF8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9054A-991C-57B7-43C4-B8121AC9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C7CF0-A39F-8496-2E87-2B6173CE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121E7-10F3-3F21-0EBD-37964245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13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A736-1E13-9638-E971-EB48303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8CADB-661F-3234-2CC5-89641CBB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180C1-715E-8E7B-62E9-30032791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61D8-1CAC-4898-8ED7-351E1F6F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25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60066-34B9-7C0C-A522-0B0D84B0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68230-0841-98B1-0B01-D726E919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FF15-3164-4794-BBCC-FC912DE4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5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2DEF-5C1E-DE46-2E3F-E52DE89E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720B0-A716-5366-3AFF-286F0008F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DA8C-CC06-70B5-CE3D-C5A33D10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250C-586E-CE21-6F18-1B81E1A9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AD3B2-28AA-6360-0C9C-B73B47C4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33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B692-9E9D-A6F1-4CD0-5B6ECCFD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364D-AB5C-3B3E-74DC-CFFB98A87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1765-159B-1F06-E2A0-46D1B3BB8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A83F5-F0F9-1B53-050E-673DE519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36066-018D-C510-EBDD-3F1E05B9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1F81-4430-A29A-64B3-E666053E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9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C3D0-A694-A999-4CBB-2E94AAE4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1A301-8710-2FFC-B4BB-EA7FEF5C1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0E28C-C952-D255-C838-24F8E59B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4995-4693-E736-24EE-F3F7309E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1AC59-D0C5-45E4-5A95-239F339E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4D6C-0EFC-3006-3121-4572FD36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20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B4C8-60B5-9A6F-5774-A8345323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67CF4-B15B-805A-6399-FD017A9CF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DA9B-7901-E3F3-8A38-9F0F3C6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49EEA-15C8-84B7-11EF-8654F4AC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4C446-E244-FC8B-1658-6F8B75B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55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F017D-C954-AC70-CF26-CDEEC6097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AE9CF-332C-FA1C-2174-7CD2EF90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FA98-FA37-B56E-F76B-B1AE47E3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4B83-11FD-4BCD-9E95-4896CC68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4BA88-4E85-F2AB-84CB-51CB79ED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70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DF4F-916E-519A-57B4-D77087418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CB4A0-1CE3-C41E-F28C-B37EA1B72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E32D-EECD-7322-7536-395641FE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B593-6348-C6A4-1153-F7911E3C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0028-3486-D572-C88C-65AE72E7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40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DDB1-4350-8EC8-7887-74374F1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0DBFC-FF12-DEC2-81E3-5B034E64B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CBB8-4ECD-3F50-417B-D321ACF1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2BE4-AE48-C5F7-5EEC-9D4874FD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15426-6F2B-55FC-2AD2-F8BD93F9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4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5C17-7CB8-FDCA-E290-2A0426A7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E56B8-5BE7-BEF1-521C-92928F8C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F7F65-5BA5-E34C-D498-8C02686A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BFEF5-8188-39DF-6DB9-EE380106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C5C3-286B-DAAB-36B9-28FE057A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66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A9E1-3078-9112-96F8-EA2CC344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ED3E-3920-121D-465C-133609E7E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4E64-5D85-F948-9871-B719744A5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D9512-0F27-4DA8-45F4-66B7659C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BAF1-DAD5-925F-D70D-DB0D8746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90399-86B2-DFB4-F7A8-A559A7A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57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0DE8-6040-2607-8D4E-0A74EAC0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F1CC5-5779-7AFB-533E-F588995AB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0BE64-6681-CD41-8E1F-0331861F3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328F2-3D93-4D39-84F7-B81D1F0AB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28A3E-C704-F771-02F2-D385D071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8BF1A-053C-E061-01B4-E2A53571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99825-58C4-CB6D-ED54-4156B00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324-438D-358A-9716-ED47D6EF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80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C127-686E-7C8F-AAC7-FD836FE9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D1207-166C-CA8B-FE0F-0386809E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FFE18-96D0-9327-6E25-FA0ECEED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68151-A4FD-EFA3-4935-C3D58389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6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8C9C-069A-28CE-AF7D-1C060EE8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741C-7EEF-D74D-AAE7-24E2E8383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60506-79D4-6736-0D53-992E8E7BB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7076-4F57-0BFD-9342-3B9FE261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27E04-9164-C152-66EC-88892F5D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DEF77-D41C-E785-8FE4-07AFCBBE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281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B3043-2F5E-748A-D285-BFE2A598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ACE9E-0D5B-A360-2BCE-9DD23F59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53E7D-E2D2-79F2-761D-73A8AFC2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81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183B-CBE3-619D-29C0-A5095A12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66C7-9FA8-3796-E21D-0299B8829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6481A-DD6C-AEA5-774A-373C26208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6D9B3-C641-344E-B454-716C55D5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5FD57-38C2-270D-58D4-998FE26E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B2350-0D06-C95D-7614-E06E7515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654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8AB3-5010-9380-CF18-48665D9A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86EEA-0C6E-096E-4802-385A7BBF9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26068-25A0-F854-EA2C-AD02BAA5D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33F73-DA28-A196-199C-9D646192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99878-DEBD-969F-26A7-975395DA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B218-BF45-231A-FE51-EDF32EBE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8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34D7-2E1A-99B0-5ADA-872FDD26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7A53-FF77-98E3-3BF6-EF77A924D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CE220-F63D-70ED-ED23-CB98EA40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B724-F231-800B-5AB1-6E6D1C68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79D1D-B679-44D1-5DE9-EC30F569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00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F5522-3A24-1366-6C20-F0C493DD4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30755-1D2C-8BA1-18E1-AF5BE8C97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DC0A-3BE8-3A8A-B899-4325DF62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68EA-F3B1-7133-ED0D-A8015F16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675A9-215B-5A26-7D0F-4436A692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2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E6DF-262D-7C41-1EA6-121A293F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F5FE-882C-7C2F-9D6C-1E8213D8A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71A01-26C5-B4B4-96FF-8815C5E7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4A6DB-78AC-C247-3298-74BB5C082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CEBD7-E262-F1BC-D823-4AAE4E23B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06AD2-BE1D-2311-E795-42949073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B42CD-D2C2-C4B6-DE62-204D05DE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9601-2EB2-4F70-9628-B0F5DD75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3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1C17-1FCE-4596-C105-6B4FF13E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5FB6D-89B2-2D43-2F6A-F6AAEA69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1EF65-B13C-4B71-0D44-B3B006AB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E596E-C8DE-612B-2302-040B682D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021BC-ABF9-8DEC-958B-AD08C18F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118E6-9E8C-0BBD-1C1D-DBC23CB3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ACA-B7D7-5E23-109E-8169F772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6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B1EB-A4BB-3A80-F41B-215B0A51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510C-655B-6035-AD9F-628C2A8B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6593-43B3-1B43-638D-138C00CB6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4A0F6-031B-42CF-883C-02F2A6F5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75C71-CE81-B726-D2EE-FDCA4C83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802F-50BF-6F40-B20B-E053205F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7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5BA3-6534-3970-C890-8277B5FB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0E9E6-684F-3297-F061-C829465A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FD536-2A0A-1928-AB3B-2A74B349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16D3-9109-AED7-0383-CC2B907B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63063-A1E2-1C46-5AD1-9BCD4228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B360D-B2A4-FEE4-6A16-2C3FFC51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4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D450B8-3312-126A-CB8D-1555CFF5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33C7-D74F-5689-D4FD-89080D721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88CBB-9B1F-6F61-DD88-510E4FA36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1DA24-6446-264B-8964-7B2B13CB6429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E47D-C553-7217-ABC2-CB3C68A81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534A7-1BB0-41DE-A324-1025272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4EDAD-2229-1846-9343-FF3FDCF1B85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010BA-C628-387E-D798-9D34B4143350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F9F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021B7-233A-BD12-984C-67FA44367C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4450" y="6303042"/>
            <a:ext cx="2876550" cy="471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C74C5-A07D-2FDC-06C1-8EEB2FAA6EB9}"/>
              </a:ext>
            </a:extLst>
          </p:cNvPr>
          <p:cNvSpPr txBox="1"/>
          <p:nvPr userDrawn="1"/>
        </p:nvSpPr>
        <p:spPr>
          <a:xfrm>
            <a:off x="266700" y="6299349"/>
            <a:ext cx="37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325076"/>
                </a:solidFill>
                <a:latin typeface="Barlow" pitchFamily="2" charset="77"/>
              </a:rPr>
              <a:t>UNITING OUR PROFESSION</a:t>
            </a:r>
          </a:p>
        </p:txBody>
      </p:sp>
    </p:spTree>
    <p:extLst>
      <p:ext uri="{BB962C8B-B14F-4D97-AF65-F5344CB8AC3E}">
        <p14:creationId xmlns:p14="http://schemas.microsoft.com/office/powerpoint/2010/main" val="15805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9AFB4A-FAC7-4A23-53C0-137DF63E9800}"/>
              </a:ext>
            </a:extLst>
          </p:cNvPr>
          <p:cNvSpPr/>
          <p:nvPr userDrawn="1"/>
        </p:nvSpPr>
        <p:spPr>
          <a:xfrm>
            <a:off x="0" y="1"/>
            <a:ext cx="12192000" cy="1743996"/>
          </a:xfrm>
          <a:prstGeom prst="rect">
            <a:avLst/>
          </a:prstGeom>
          <a:solidFill>
            <a:srgbClr val="F9F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56C39-4E31-C9BD-6544-491A30BE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F9A7-6885-A0A2-DCD9-C92501C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3384"/>
            <a:ext cx="10515600" cy="425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FC92-B0D2-5086-0FE3-2D5266C51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79B70-29EE-D74F-BB14-6A75E0C887A6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457E-867D-6A0B-7AD6-616508447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0C19F-DCEF-ECD9-14E4-6FC568E79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A461D-F07F-664C-90B6-550B080F123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1B096-0B7B-3711-8DB4-7C09C311C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71371" r="41781"/>
          <a:stretch/>
        </p:blipFill>
        <p:spPr>
          <a:xfrm>
            <a:off x="8610600" y="0"/>
            <a:ext cx="3581400" cy="1511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D16C2-B6BE-D0A7-FEC6-E7B7F0B5B7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200" y="6303042"/>
            <a:ext cx="2876550" cy="4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2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25076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E25E0C-1A24-B054-821C-16F0D76869D8}"/>
              </a:ext>
            </a:extLst>
          </p:cNvPr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rgbClr val="32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195B9-5BA3-CAB1-83CA-E345A670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5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1C0BA-9066-19D9-4A7E-D51A00FA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CDF9A-1FF5-5123-BFDE-73F0DB7EF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785C97-6B7C-F343-AC93-404F720ED600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42B3-D7DD-0F86-0D92-7EAFE0AF9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8584-9EDD-6CEA-F135-33063DC4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ED7C96-9A60-6E42-A24A-F87B524210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0C658-5D36-DC4F-EEB9-A802EC1F1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8738" t="19805" r="42586" b="41031"/>
          <a:stretch/>
        </p:blipFill>
        <p:spPr>
          <a:xfrm>
            <a:off x="-19050" y="92075"/>
            <a:ext cx="2228850" cy="1871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D2F59-51EB-DEF2-B1B6-1389E6FDD59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4992" y="1027907"/>
            <a:ext cx="390407" cy="3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78C18-075D-D0CB-FC4E-07B62E39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3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D322-C867-2FDC-D50B-467BA89E7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163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A2437-0A14-5EA3-D306-F6DA753D4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B4C5F-BFE0-9F4A-9E33-415A190817A7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38BD-E3C0-1730-A432-01C44D01F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E897-0D1A-1551-2C3E-B5FC0130E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4F3F7-98B6-874B-99A8-C24ACAC461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EEEA6-9FBD-82E8-9ECA-ACD405DE1636}"/>
              </a:ext>
            </a:extLst>
          </p:cNvPr>
          <p:cNvSpPr/>
          <p:nvPr userDrawn="1"/>
        </p:nvSpPr>
        <p:spPr>
          <a:xfrm>
            <a:off x="10163175" y="0"/>
            <a:ext cx="2028825" cy="6858000"/>
          </a:xfrm>
          <a:prstGeom prst="rect">
            <a:avLst/>
          </a:prstGeom>
          <a:solidFill>
            <a:srgbClr val="F9F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6E0C3-1F46-BBD7-21FC-140395CA8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76164"/>
          <a:stretch/>
        </p:blipFill>
        <p:spPr>
          <a:xfrm>
            <a:off x="10339387" y="51734"/>
            <a:ext cx="1852613" cy="6669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008D70-BE03-0BAA-FE73-AFECB3919B7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39387" y="200165"/>
            <a:ext cx="1758394" cy="8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25076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18EE-B206-47D4-8673-C529F87F9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D4F9-391A-DC47-28B5-0D8D56D5F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E581F-E420-9620-2E4C-4B15DF1E6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2518-1F1D-B3EE-12F0-61A370BB8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8" t="32815" r="21546" b="23727"/>
          <a:stretch/>
        </p:blipFill>
        <p:spPr>
          <a:xfrm>
            <a:off x="-866151" y="-794922"/>
            <a:ext cx="13204837" cy="7652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D2E31-3713-E3B3-4BCF-D4507A91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68" y="3181588"/>
            <a:ext cx="10414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35B48-318C-1F9A-7ACF-F9A64518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57" y="4174780"/>
            <a:ext cx="4639992" cy="2351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32A7F-E5BD-7540-48E8-638ABD213E2A}"/>
              </a:ext>
            </a:extLst>
          </p:cNvPr>
          <p:cNvSpPr txBox="1"/>
          <p:nvPr/>
        </p:nvSpPr>
        <p:spPr>
          <a:xfrm>
            <a:off x="141433" y="5760334"/>
            <a:ext cx="5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25076"/>
                </a:solidFill>
                <a:latin typeface="Barlow" pitchFamily="2" charset="77"/>
              </a:rPr>
              <a:t>UNITING OUR PROFESSION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052-6FB0-4CE4-DDF4-7ABCBD2AF27E}"/>
              </a:ext>
            </a:extLst>
          </p:cNvPr>
          <p:cNvSpPr txBox="1"/>
          <p:nvPr/>
        </p:nvSpPr>
        <p:spPr>
          <a:xfrm>
            <a:off x="200651" y="6271381"/>
            <a:ext cx="51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73C31"/>
                </a:solidFill>
              </a:rPr>
              <a:t>September 8 - 11, 2024      Indianapolis, 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EF0817-343B-8334-5015-0A35D91C3C3D}"/>
              </a:ext>
            </a:extLst>
          </p:cNvPr>
          <p:cNvSpPr/>
          <p:nvPr/>
        </p:nvSpPr>
        <p:spPr>
          <a:xfrm>
            <a:off x="3114676" y="6415007"/>
            <a:ext cx="119592" cy="119592"/>
          </a:xfrm>
          <a:prstGeom prst="ellipse">
            <a:avLst/>
          </a:prstGeom>
          <a:solidFill>
            <a:srgbClr val="C73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18EE-B206-47D4-8673-C529F87F9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D4F9-391A-DC47-28B5-0D8D56D5F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E581F-E420-9620-2E4C-4B15DF1E6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0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2518-1F1D-B3EE-12F0-61A370BB8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8" t="32815" r="21546" b="23727"/>
          <a:stretch/>
        </p:blipFill>
        <p:spPr>
          <a:xfrm>
            <a:off x="-866150" y="-794922"/>
            <a:ext cx="13204837" cy="7467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D2E31-3713-E3B3-4BCF-D4507A91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90" y="3149600"/>
            <a:ext cx="10414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35B48-318C-1F9A-7ACF-F9A64518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57" y="4174780"/>
            <a:ext cx="4639992" cy="2351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32A7F-E5BD-7540-48E8-638ABD213E2A}"/>
              </a:ext>
            </a:extLst>
          </p:cNvPr>
          <p:cNvSpPr txBox="1"/>
          <p:nvPr/>
        </p:nvSpPr>
        <p:spPr>
          <a:xfrm>
            <a:off x="141433" y="5760334"/>
            <a:ext cx="5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25076"/>
                </a:solidFill>
                <a:latin typeface="Barlow" pitchFamily="2" charset="77"/>
              </a:rPr>
              <a:t>UNITING OUR PROFESSION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052-6FB0-4CE4-DDF4-7ABCBD2AF27E}"/>
              </a:ext>
            </a:extLst>
          </p:cNvPr>
          <p:cNvSpPr txBox="1"/>
          <p:nvPr/>
        </p:nvSpPr>
        <p:spPr>
          <a:xfrm>
            <a:off x="200651" y="6271381"/>
            <a:ext cx="51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73C31"/>
                </a:solidFill>
              </a:rPr>
              <a:t>September 8 - 11, 2024      Indianapolis, 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EF0817-343B-8334-5015-0A35D91C3C3D}"/>
              </a:ext>
            </a:extLst>
          </p:cNvPr>
          <p:cNvSpPr/>
          <p:nvPr/>
        </p:nvSpPr>
        <p:spPr>
          <a:xfrm>
            <a:off x="3114676" y="6415007"/>
            <a:ext cx="119592" cy="119592"/>
          </a:xfrm>
          <a:prstGeom prst="ellipse">
            <a:avLst/>
          </a:prstGeom>
          <a:solidFill>
            <a:srgbClr val="C73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32CBA9-FB94-740A-E40E-CB205F9A0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78634">
            <a:off x="5295678" y="3354233"/>
            <a:ext cx="170394" cy="188141"/>
          </a:xfrm>
          <a:prstGeom prst="rect">
            <a:avLst/>
          </a:prstGeom>
        </p:spPr>
      </p:pic>
      <p:pic>
        <p:nvPicPr>
          <p:cNvPr id="14" name="Picture 13" descr="A logo with blue outline and orange text&#10;&#10;Description automatically generated">
            <a:extLst>
              <a:ext uri="{FF2B5EF4-FFF2-40B4-BE49-F238E27FC236}">
                <a16:creationId xmlns:a16="http://schemas.microsoft.com/office/drawing/2014/main" id="{B4E61B1B-F356-E1D3-9315-9DACAC92C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468" y="1219200"/>
            <a:ext cx="2387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D911-D38B-9653-7A6A-80E87A0A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84" y="3975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25076"/>
                </a:solidFill>
                <a:latin typeface="Barlow" pitchFamily="2" charset="77"/>
              </a:rPr>
              <a:t>Operational Improvement Through Turnaround Time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5D21-61BB-698F-EB7E-6F0E8651A2DD}"/>
              </a:ext>
            </a:extLst>
          </p:cNvPr>
          <p:cNvSpPr txBox="1"/>
          <p:nvPr/>
        </p:nvSpPr>
        <p:spPr>
          <a:xfrm>
            <a:off x="730384" y="4905103"/>
            <a:ext cx="3141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KAREN BOEGER</a:t>
            </a:r>
            <a:endParaRPr lang="en-US" sz="1800" dirty="0">
              <a:solidFill>
                <a:srgbClr val="325076"/>
              </a:solidFill>
              <a:latin typeface="Aptos" panose="020B0004020202020204" pitchFamily="34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Director</a:t>
            </a: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State of Missouri</a:t>
            </a:r>
            <a:endParaRPr lang="en-US" dirty="0">
              <a:solidFill>
                <a:srgbClr val="325076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Content Placeholder 16" descr="A grey silhouette of a person&#10;&#10;Description automatically generated">
            <a:extLst>
              <a:ext uri="{FF2B5EF4-FFF2-40B4-BE49-F238E27FC236}">
                <a16:creationId xmlns:a16="http://schemas.microsoft.com/office/drawing/2014/main" id="{69BCD0F4-740E-5183-8799-8DCCBF13E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979" y="2169740"/>
            <a:ext cx="2518520" cy="2518520"/>
          </a:xfrm>
          <a:prstGeom prst="rect">
            <a:avLst/>
          </a:prstGeom>
          <a:ln w="88900" cap="sq" cmpd="thickThin">
            <a:solidFill>
              <a:srgbClr val="32507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1A827-8C9A-2DF4-30A2-5FC324B65BD0}"/>
              </a:ext>
            </a:extLst>
          </p:cNvPr>
          <p:cNvSpPr txBox="1"/>
          <p:nvPr/>
        </p:nvSpPr>
        <p:spPr>
          <a:xfrm>
            <a:off x="4689370" y="4905103"/>
            <a:ext cx="31417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BRENT DIXON</a:t>
            </a:r>
            <a:endParaRPr lang="en-US" sz="1800" dirty="0">
              <a:solidFill>
                <a:srgbClr val="325076"/>
              </a:solidFill>
              <a:latin typeface="Aptos" panose="020B0004020202020204" pitchFamily="34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Assistant Director</a:t>
            </a: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State of Missouri</a:t>
            </a:r>
            <a:endParaRPr lang="en-US" dirty="0">
              <a:solidFill>
                <a:srgbClr val="325076"/>
              </a:solidFill>
              <a:latin typeface="Aptos" panose="020B0004020202020204" pitchFamily="34" charset="0"/>
            </a:endParaRPr>
          </a:p>
        </p:txBody>
      </p:sp>
      <p:pic>
        <p:nvPicPr>
          <p:cNvPr id="19" name="Content Placeholder 16" descr="A grey silhouette of a person&#10;&#10;Description automatically generated">
            <a:extLst>
              <a:ext uri="{FF2B5EF4-FFF2-40B4-BE49-F238E27FC236}">
                <a16:creationId xmlns:a16="http://schemas.microsoft.com/office/drawing/2014/main" id="{2EC1B34C-822E-0BDA-B2B2-F305A211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38" y="2169740"/>
            <a:ext cx="1888890" cy="2518520"/>
          </a:xfrm>
          <a:prstGeom prst="rect">
            <a:avLst/>
          </a:prstGeom>
          <a:ln w="88900" cap="sq" cmpd="thickThin">
            <a:solidFill>
              <a:srgbClr val="32507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8EAB2A-58D3-57A5-A478-CE3BC5FC64CE}"/>
              </a:ext>
            </a:extLst>
          </p:cNvPr>
          <p:cNvSpPr txBox="1"/>
          <p:nvPr/>
        </p:nvSpPr>
        <p:spPr>
          <a:xfrm>
            <a:off x="8648357" y="4905103"/>
            <a:ext cx="31417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MICHAEL STROUD</a:t>
            </a:r>
            <a:endParaRPr lang="en-US" sz="1800" dirty="0">
              <a:solidFill>
                <a:srgbClr val="325076"/>
              </a:solidFill>
              <a:latin typeface="Aptos" panose="020B0004020202020204" pitchFamily="34" charset="0"/>
              <a:ea typeface="Roboto" panose="02000000000000000000" pitchFamily="2" charset="0"/>
            </a:endParaRP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Research and Data Analyst</a:t>
            </a:r>
          </a:p>
          <a:p>
            <a:pPr algn="ctr"/>
            <a:r>
              <a:rPr lang="en-US" sz="1600" dirty="0">
                <a:solidFill>
                  <a:srgbClr val="325076"/>
                </a:solidFill>
                <a:latin typeface="Aptos" panose="020B0004020202020204" pitchFamily="34" charset="0"/>
                <a:ea typeface="Roboto" panose="02000000000000000000" pitchFamily="2" charset="0"/>
              </a:rPr>
              <a:t>State of Missouri</a:t>
            </a:r>
            <a:endParaRPr lang="en-US" dirty="0">
              <a:solidFill>
                <a:srgbClr val="325076"/>
              </a:solidFill>
              <a:latin typeface="Aptos" panose="020B0004020202020204" pitchFamily="34" charset="0"/>
            </a:endParaRPr>
          </a:p>
        </p:txBody>
      </p:sp>
      <p:pic>
        <p:nvPicPr>
          <p:cNvPr id="21" name="Content Placeholder 16" descr="A grey silhouette of a person&#10;&#10;Description automatically generated">
            <a:extLst>
              <a:ext uri="{FF2B5EF4-FFF2-40B4-BE49-F238E27FC236}">
                <a16:creationId xmlns:a16="http://schemas.microsoft.com/office/drawing/2014/main" id="{3267C99E-E17E-5CD7-2E35-A1002044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888" y="2169739"/>
            <a:ext cx="2518520" cy="2468550"/>
          </a:xfrm>
          <a:prstGeom prst="rect">
            <a:avLst/>
          </a:prstGeom>
          <a:ln w="88900" cap="sq" cmpd="thickThin">
            <a:solidFill>
              <a:srgbClr val="32507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0ECBA-4327-AD93-D2ED-3BDD8B1132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88" y="2219712"/>
            <a:ext cx="2508741" cy="241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BC61C-3FA6-CCA5-07C2-7A7086147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9" y="2150618"/>
            <a:ext cx="2518520" cy="2556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FDF98-36ED-F8DF-D2EE-BF327793C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038" y="2169738"/>
            <a:ext cx="1888890" cy="2518521"/>
          </a:xfrm>
          <a:prstGeom prst="rect">
            <a:avLst/>
          </a:prstGeom>
        </p:spPr>
      </p:pic>
      <p:pic>
        <p:nvPicPr>
          <p:cNvPr id="6" name="Picture 5" descr="A logo with blue outline and orange text&#10;&#10;Description automatically generated">
            <a:extLst>
              <a:ext uri="{FF2B5EF4-FFF2-40B4-BE49-F238E27FC236}">
                <a16:creationId xmlns:a16="http://schemas.microsoft.com/office/drawing/2014/main" id="{39EBF0E5-426C-41A4-DE58-815C1C3A8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272" y="687969"/>
            <a:ext cx="2333549" cy="7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7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16336-8F85-EA48-35C7-6F946705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3050" cy="1325563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4A4574-7A67-18E6-5CFE-DABD9463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2108457"/>
            <a:ext cx="10744199" cy="14267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b="1" dirty="0">
                <a:solidFill>
                  <a:srgbClr val="325076"/>
                </a:solidFill>
              </a:rPr>
              <a:t>Purpose</a:t>
            </a:r>
          </a:p>
          <a:p>
            <a:r>
              <a:rPr lang="en-US" dirty="0"/>
              <a:t> To discuss the transformation of operations from		   	            </a:t>
            </a:r>
            <a:r>
              <a:rPr lang="en-US" b="1" dirty="0">
                <a:solidFill>
                  <a:srgbClr val="FF0000"/>
                </a:solidFill>
              </a:rPr>
              <a:t>day-to-day transactional chaos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/>
                </a:solidFill>
              </a:rPr>
              <a:t>strategic data-driven management</a:t>
            </a:r>
            <a:r>
              <a:rPr lang="en-US" dirty="0"/>
              <a:t>. </a:t>
            </a:r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95362565-FB8C-0803-7C64-760F4A51C095}"/>
              </a:ext>
            </a:extLst>
          </p:cNvPr>
          <p:cNvSpPr/>
          <p:nvPr/>
        </p:nvSpPr>
        <p:spPr>
          <a:xfrm>
            <a:off x="619127" y="2108456"/>
            <a:ext cx="10744199" cy="1426754"/>
          </a:xfrm>
          <a:prstGeom prst="snip1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125328AC-F1A2-65E7-F87D-7501DE6F735E}"/>
              </a:ext>
            </a:extLst>
          </p:cNvPr>
          <p:cNvSpPr txBox="1">
            <a:spLocks/>
          </p:cNvSpPr>
          <p:nvPr/>
        </p:nvSpPr>
        <p:spPr>
          <a:xfrm>
            <a:off x="619125" y="3769851"/>
            <a:ext cx="10744199" cy="142675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325076"/>
                </a:solidFill>
              </a:rPr>
              <a:t>Importance</a:t>
            </a:r>
          </a:p>
          <a:p>
            <a:r>
              <a:rPr lang="en-US" sz="2600" dirty="0"/>
              <a:t>Turnaround Time Management provides a </a:t>
            </a:r>
            <a:r>
              <a:rPr lang="en-US" sz="2600" b="1" dirty="0"/>
              <a:t>vantage point</a:t>
            </a:r>
            <a:r>
              <a:rPr lang="en-US" sz="2600" dirty="0"/>
              <a:t> to </a:t>
            </a:r>
            <a:r>
              <a:rPr lang="en-US" sz="2600" b="1" dirty="0"/>
              <a:t>orient</a:t>
            </a:r>
            <a:r>
              <a:rPr lang="en-US" sz="2600" dirty="0"/>
              <a:t> and </a:t>
            </a:r>
            <a:r>
              <a:rPr lang="en-US" sz="2600" b="1" dirty="0"/>
              <a:t>guide</a:t>
            </a:r>
            <a:r>
              <a:rPr lang="en-US" sz="2600" dirty="0"/>
              <a:t> your operations.</a:t>
            </a:r>
          </a:p>
        </p:txBody>
      </p:sp>
    </p:spTree>
    <p:extLst>
      <p:ext uri="{BB962C8B-B14F-4D97-AF65-F5344CB8AC3E}">
        <p14:creationId xmlns:p14="http://schemas.microsoft.com/office/powerpoint/2010/main" val="21121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16336-8F85-EA48-35C7-6F946705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58125" cy="1325563"/>
          </a:xfrm>
        </p:spPr>
        <p:txBody>
          <a:bodyPr/>
          <a:lstStyle/>
          <a:p>
            <a:r>
              <a:rPr lang="en-US" dirty="0"/>
              <a:t>The Hamster Wheel Problem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AB6468E-10AD-E3E4-8369-6C5A1E511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509508"/>
              </p:ext>
            </p:extLst>
          </p:nvPr>
        </p:nvGraphicFramePr>
        <p:xfrm>
          <a:off x="363985" y="2035176"/>
          <a:ext cx="6206632" cy="391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25DB139-1120-441D-CD00-BE0337E2B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253" y="1690688"/>
            <a:ext cx="54057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C21B-2A11-0AF8-30BE-4AA31624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Headway With Tools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A1C74-0166-31F6-3246-5B655EBFC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5559" y="3570910"/>
            <a:ext cx="2743104" cy="976444"/>
          </a:xfrm>
          <a:noFill/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A6EC6-F6D0-F82E-555A-01ECFD7E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18" y="3429000"/>
            <a:ext cx="2301971" cy="12602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098BF-F46E-0141-7294-CD471CC23B7D}"/>
              </a:ext>
            </a:extLst>
          </p:cNvPr>
          <p:cNvSpPr txBox="1"/>
          <p:nvPr/>
        </p:nvSpPr>
        <p:spPr>
          <a:xfrm>
            <a:off x="838200" y="4467246"/>
            <a:ext cx="4929809" cy="1328023"/>
          </a:xfrm>
          <a:prstGeom prst="roundRect">
            <a:avLst/>
          </a:prstGeom>
          <a:solidFill>
            <a:srgbClr val="F9F0DF"/>
          </a:solidFill>
          <a:ln>
            <a:solidFill>
              <a:srgbClr val="F9F0DF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Smartsheet is an online spreadsheet that </a:t>
            </a:r>
            <a:r>
              <a:rPr lang="en-US" sz="2400" b="1" dirty="0">
                <a:solidFill>
                  <a:schemeClr val="accent6"/>
                </a:solidFill>
                <a:latin typeface="Aptos" panose="02110004020202020204"/>
              </a:rPr>
              <a:t>records</a:t>
            </a:r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 procurements and </a:t>
            </a:r>
            <a:r>
              <a:rPr lang="en-US" sz="2400" b="1" dirty="0">
                <a:solidFill>
                  <a:schemeClr val="accent6"/>
                </a:solidFill>
                <a:latin typeface="Aptos" panose="02110004020202020204"/>
              </a:rPr>
              <a:t>informs</a:t>
            </a:r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 buyers.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D5BB0-C77F-AC80-FEF2-FCB5884ADC6F}"/>
              </a:ext>
            </a:extLst>
          </p:cNvPr>
          <p:cNvSpPr txBox="1"/>
          <p:nvPr/>
        </p:nvSpPr>
        <p:spPr>
          <a:xfrm>
            <a:off x="6908834" y="4467246"/>
            <a:ext cx="4336555" cy="1328023"/>
          </a:xfrm>
          <a:prstGeom prst="roundRect">
            <a:avLst/>
          </a:prstGeom>
          <a:solidFill>
            <a:srgbClr val="F9F0DF"/>
          </a:solidFill>
          <a:ln>
            <a:solidFill>
              <a:srgbClr val="F9F0DF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0" lvl="1" algn="ctr" defTabSz="1066800">
              <a:spcBef>
                <a:spcPct val="0"/>
              </a:spcBef>
              <a:spcAft>
                <a:spcPct val="20000"/>
              </a:spcAft>
            </a:pPr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Tableau is a data visualization app that </a:t>
            </a:r>
            <a:r>
              <a:rPr lang="en-US" sz="2400" b="1" dirty="0">
                <a:solidFill>
                  <a:schemeClr val="accent6"/>
                </a:solidFill>
                <a:latin typeface="Aptos" panose="02110004020202020204"/>
              </a:rPr>
              <a:t>displays</a:t>
            </a:r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 </a:t>
            </a:r>
            <a:r>
              <a:rPr lang="en-US" sz="2400" dirty="0">
                <a:latin typeface="Aptos" panose="02110004020202020204"/>
              </a:rPr>
              <a:t>operational metrics and </a:t>
            </a:r>
            <a:r>
              <a:rPr lang="en-US" sz="2400" b="1" dirty="0">
                <a:solidFill>
                  <a:schemeClr val="accent6"/>
                </a:solidFill>
                <a:latin typeface="Aptos" panose="02110004020202020204"/>
              </a:rPr>
              <a:t>guides</a:t>
            </a:r>
            <a:r>
              <a:rPr lang="en-US" sz="2400" dirty="0">
                <a:latin typeface="Aptos" panose="02110004020202020204"/>
              </a:rPr>
              <a:t> meetings.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67ED1A-3262-A49F-D035-CFDFCFEB8F90}"/>
              </a:ext>
            </a:extLst>
          </p:cNvPr>
          <p:cNvSpPr txBox="1"/>
          <p:nvPr/>
        </p:nvSpPr>
        <p:spPr>
          <a:xfrm>
            <a:off x="608842" y="1742439"/>
            <a:ext cx="10151706" cy="1856482"/>
          </a:xfrm>
          <a:prstGeom prst="roundRect">
            <a:avLst>
              <a:gd name="adj" fmla="val 15573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Missouri opted for these tools because...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Easy to 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Nominally expensive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State of Missouri standard</a:t>
            </a:r>
          </a:p>
        </p:txBody>
      </p:sp>
    </p:spTree>
    <p:extLst>
      <p:ext uri="{BB962C8B-B14F-4D97-AF65-F5344CB8AC3E}">
        <p14:creationId xmlns:p14="http://schemas.microsoft.com/office/powerpoint/2010/main" val="41782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97CE8D2-082A-17F3-22AC-D7E50FAD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off the Wheel with Turnaround Time Management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98D8922-CE64-BC68-E5D1-8030DC7B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2" y="2044700"/>
            <a:ext cx="11553689" cy="4351338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000"/>
              </a:spcBef>
              <a:buFont typeface="+mj-lt"/>
              <a:buAutoNum type="alphaUcPeriod"/>
            </a:pPr>
            <a:r>
              <a:rPr lang="en-US" b="1" dirty="0">
                <a:latin typeface="Aptos" panose="020B0004020202020204" pitchFamily="34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Define</a:t>
            </a:r>
            <a:r>
              <a:rPr lang="en-US" dirty="0">
                <a:latin typeface="Aptos" panose="020B0004020202020204" pitchFamily="34" charset="0"/>
              </a:rPr>
              <a:t> bid types, bid phases, turnaround time goals</a:t>
            </a:r>
          </a:p>
          <a:p>
            <a:pPr marL="514350" indent="-514350">
              <a:spcBef>
                <a:spcPts val="2000"/>
              </a:spcBef>
              <a:buFont typeface="+mj-lt"/>
              <a:buAutoNum type="alphaUcPeriod"/>
            </a:pPr>
            <a:r>
              <a:rPr lang="en-US" b="1" dirty="0">
                <a:latin typeface="Aptos" panose="020B0004020202020204" pitchFamily="34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Measure</a:t>
            </a:r>
            <a:r>
              <a:rPr lang="en-US" dirty="0">
                <a:latin typeface="Aptos" panose="020B0004020202020204" pitchFamily="34" charset="0"/>
              </a:rPr>
              <a:t> the five data fields </a:t>
            </a:r>
          </a:p>
          <a:p>
            <a:pPr marL="800100" lvl="2" indent="-342900">
              <a:spcBef>
                <a:spcPts val="2000"/>
              </a:spcBef>
            </a:pPr>
            <a:r>
              <a:rPr lang="en-US" sz="2400" dirty="0">
                <a:latin typeface="Aptos" panose="020B0004020202020204" pitchFamily="34" charset="0"/>
              </a:rPr>
              <a:t>(1) Assign to buyer date, (2) Completion date of each phase, (3) Final award date </a:t>
            </a:r>
            <a:br>
              <a:rPr lang="en-US" sz="2400" dirty="0">
                <a:latin typeface="Aptos" panose="020B0004020202020204" pitchFamily="34" charset="0"/>
              </a:rPr>
            </a:br>
            <a:br>
              <a:rPr lang="en-US" sz="2400" dirty="0">
                <a:latin typeface="Aptos" panose="020B0004020202020204" pitchFamily="34" charset="0"/>
              </a:rPr>
            </a:br>
            <a:r>
              <a:rPr lang="en-US" sz="2400" dirty="0">
                <a:latin typeface="Aptos" panose="020B0004020202020204" pitchFamily="34" charset="0"/>
              </a:rPr>
              <a:t>(4) Goal date for each phase, (5) Overall goal date</a:t>
            </a:r>
          </a:p>
          <a:p>
            <a:pPr marL="514350" lvl="1" indent="-514350">
              <a:spcBef>
                <a:spcPts val="2000"/>
              </a:spcBef>
              <a:buFont typeface="+mj-lt"/>
              <a:buAutoNum type="alphaUcPeriod" startAt="3"/>
            </a:pP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Aptos" panose="020B0004020202020204" pitchFamily="34" charset="0"/>
              </a:rPr>
              <a:t>Analyze</a:t>
            </a: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dirty="0">
                <a:latin typeface="Aptos" panose="020B0004020202020204" pitchFamily="34" charset="0"/>
              </a:rPr>
              <a:t>to communicate the important trends through </a:t>
            </a:r>
            <a:r>
              <a:rPr lang="en-US" sz="2800" b="1" dirty="0">
                <a:latin typeface="Aptos" panose="020B0004020202020204" pitchFamily="34" charset="0"/>
              </a:rPr>
              <a:t>color coding </a:t>
            </a:r>
          </a:p>
          <a:p>
            <a:pPr marL="514350" lvl="1" indent="-514350">
              <a:spcBef>
                <a:spcPts val="2000"/>
              </a:spcBef>
              <a:buFont typeface="+mj-lt"/>
              <a:buAutoNum type="alphaUcPeriod" startAt="3"/>
            </a:pP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Aptos" panose="020B0004020202020204" pitchFamily="34" charset="0"/>
              </a:rPr>
              <a:t>Improve</a:t>
            </a:r>
            <a:r>
              <a:rPr lang="en-US" sz="2800" dirty="0">
                <a:latin typeface="Aptos" panose="020B0004020202020204" pitchFamily="34" charset="0"/>
              </a:rPr>
              <a:t> operations by placing analysis in the buyer’s routine </a:t>
            </a:r>
          </a:p>
          <a:p>
            <a:pPr marL="514350" lvl="1" indent="-514350">
              <a:spcBef>
                <a:spcPts val="2000"/>
              </a:spcBef>
              <a:buFont typeface="+mj-lt"/>
              <a:buAutoNum type="alphaUcPeriod" startAt="3"/>
            </a:pP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Aptos" panose="020B0004020202020204" pitchFamily="34" charset="0"/>
              </a:rPr>
              <a:t>Control</a:t>
            </a:r>
            <a:r>
              <a:rPr lang="en-US" sz="2800" b="1" dirty="0">
                <a:latin typeface="Aptos" panose="020B0004020202020204" pitchFamily="34" charset="0"/>
              </a:rPr>
              <a:t> </a:t>
            </a:r>
            <a:r>
              <a:rPr lang="en-US" sz="2800" dirty="0">
                <a:latin typeface="Aptos" panose="020B0004020202020204" pitchFamily="34" charset="0"/>
              </a:rPr>
              <a:t>by managing through weekly analysis meetings</a:t>
            </a: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6D25D-7B87-C78A-7940-7D852E5BE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76" y="5289473"/>
            <a:ext cx="1107349" cy="12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16336-8F85-EA48-35C7-6F946705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3050" cy="1325563"/>
          </a:xfrm>
        </p:spPr>
        <p:txBody>
          <a:bodyPr/>
          <a:lstStyle/>
          <a:p>
            <a:r>
              <a:rPr lang="en-US" dirty="0"/>
              <a:t>Color Coding Tasks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4A4574-7A67-18E6-5CFE-DABD9463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077450" cy="169439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Color-coding readily indicates turnaround time performance: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dirty="0">
                <a:solidFill>
                  <a:schemeClr val="accent6"/>
                </a:solidFill>
              </a:rPr>
              <a:t> for swift completion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58815"/>
                </a:solidFill>
              </a:rPr>
              <a:t>Yellow</a:t>
            </a:r>
            <a:r>
              <a:rPr lang="en-US" dirty="0">
                <a:solidFill>
                  <a:srgbClr val="F58815"/>
                </a:solidFill>
              </a:rPr>
              <a:t> as a limit warning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for exceeding goal turnaround times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737C1-3513-CA56-C7FA-3F433C373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4619"/>
            <a:ext cx="4943475" cy="2629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6D6FD-CB8E-C2B7-98F9-853B02E76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2634019"/>
            <a:ext cx="1831332" cy="12246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3205CB-53D6-E02D-4AD1-AE5078D09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881" y="4114235"/>
            <a:ext cx="5390476" cy="20095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10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C21B-2A11-0AF8-30BE-4AA31624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621" y="102925"/>
            <a:ext cx="9182100" cy="1138238"/>
          </a:xfrm>
        </p:spPr>
        <p:txBody>
          <a:bodyPr>
            <a:normAutofit/>
          </a:bodyPr>
          <a:lstStyle/>
          <a:p>
            <a:r>
              <a:rPr lang="en-US" dirty="0"/>
              <a:t>It really helped us a lot! </a:t>
            </a:r>
            <a:r>
              <a:rPr lang="en-US" sz="1800" b="0" dirty="0"/>
              <a:t>(and it can help YOU)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9D94-A7A5-C352-9593-C2309B154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2452" y="2492039"/>
            <a:ext cx="4379976" cy="1325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latin typeface="+mn-lt"/>
              </a:rPr>
              <a:t>Service Improvement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Dissatisfied customers* decreased by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62%!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BC5162-AC4D-4022-8C63-DED6CB1C1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8453" y="2492039"/>
            <a:ext cx="3471095" cy="1325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latin typeface="+mn-lt"/>
              </a:rPr>
              <a:t>Efficiency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Turnaround time decreased by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31.4%!</a:t>
            </a: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CED901B9-B417-3A02-6746-BB87F389F895}"/>
              </a:ext>
            </a:extLst>
          </p:cNvPr>
          <p:cNvSpPr/>
          <p:nvPr/>
        </p:nvSpPr>
        <p:spPr>
          <a:xfrm>
            <a:off x="2811891" y="1379326"/>
            <a:ext cx="6332110" cy="823912"/>
          </a:xfrm>
          <a:prstGeom prst="snip1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2BD085-1504-BB83-068E-2F22E082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05" y="3847989"/>
            <a:ext cx="3582143" cy="2785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085265-3A82-A53B-9B9F-A75803DD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52" y="3950097"/>
            <a:ext cx="4925685" cy="1995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46E71-4AAC-C5C0-1260-DA3CCA7B9CE2}"/>
              </a:ext>
            </a:extLst>
          </p:cNvPr>
          <p:cNvSpPr txBox="1"/>
          <p:nvPr/>
        </p:nvSpPr>
        <p:spPr>
          <a:xfrm>
            <a:off x="2778987" y="1172075"/>
            <a:ext cx="6634026" cy="1055608"/>
          </a:xfrm>
          <a:prstGeom prst="roundRect">
            <a:avLst/>
          </a:prstGeom>
          <a:solidFill>
            <a:srgbClr val="F9F0DF"/>
          </a:solidFill>
          <a:ln>
            <a:solidFill>
              <a:srgbClr val="F9F0DF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Creating a spirit of competitive positivity inspired real change in our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0A2A3-600B-D6A3-22D8-4CEDCA960D4D}"/>
              </a:ext>
            </a:extLst>
          </p:cNvPr>
          <p:cNvSpPr txBox="1"/>
          <p:nvPr/>
        </p:nvSpPr>
        <p:spPr>
          <a:xfrm>
            <a:off x="1245015" y="6077316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*procurements behind turnaround time goals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5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uiExpand="1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616336-8F85-EA48-35C7-6F946705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305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4A4574-7A67-18E6-5CFE-DABD9463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2055812"/>
            <a:ext cx="10610850" cy="2038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>
                <a:solidFill>
                  <a:srgbClr val="325076"/>
                </a:solidFill>
              </a:rPr>
              <a:t>Action</a:t>
            </a:r>
          </a:p>
          <a:p>
            <a:pPr marL="0" indent="0">
              <a:buNone/>
            </a:pPr>
            <a:r>
              <a:rPr lang="en-US" sz="2600" dirty="0"/>
              <a:t>Missouri Purchasing created a turnaround time management </a:t>
            </a:r>
            <a:br>
              <a:rPr lang="en-US" sz="2600" dirty="0"/>
            </a:br>
            <a:r>
              <a:rPr lang="en-US" sz="2600" dirty="0"/>
              <a:t>process using color, which transformed our procurement operations from </a:t>
            </a:r>
            <a:br>
              <a:rPr lang="en-US" sz="2600" dirty="0"/>
            </a:br>
            <a:r>
              <a:rPr lang="en-US" sz="2600" b="1" dirty="0">
                <a:solidFill>
                  <a:srgbClr val="FF0000"/>
                </a:solidFill>
              </a:rPr>
              <a:t>day-to-day transactional chaos</a:t>
            </a:r>
            <a:r>
              <a:rPr lang="en-US" sz="2600" dirty="0"/>
              <a:t> to </a:t>
            </a:r>
            <a:r>
              <a:rPr lang="en-US" sz="2600" b="1" dirty="0">
                <a:solidFill>
                  <a:schemeClr val="accent6"/>
                </a:solidFill>
              </a:rPr>
              <a:t>strategic data-driven management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B5314E03-997A-EDF5-BF43-CABBE768CF1B}"/>
              </a:ext>
            </a:extLst>
          </p:cNvPr>
          <p:cNvSpPr/>
          <p:nvPr/>
        </p:nvSpPr>
        <p:spPr>
          <a:xfrm>
            <a:off x="619125" y="4142991"/>
            <a:ext cx="10515599" cy="1398075"/>
          </a:xfrm>
          <a:prstGeom prst="snip1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3628B-C18D-EDE2-D079-9BD86F88AC02}"/>
              </a:ext>
            </a:extLst>
          </p:cNvPr>
          <p:cNvSpPr txBox="1"/>
          <p:nvPr/>
        </p:nvSpPr>
        <p:spPr>
          <a:xfrm>
            <a:off x="619125" y="4142991"/>
            <a:ext cx="10953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25076"/>
                </a:solidFill>
              </a:rPr>
              <a:t>Results</a:t>
            </a:r>
          </a:p>
          <a:p>
            <a:r>
              <a:rPr lang="en-US" sz="2600" dirty="0"/>
              <a:t>Turnaround Time Management provides </a:t>
            </a:r>
            <a:r>
              <a:rPr lang="en-US" sz="2600" b="1" dirty="0">
                <a:solidFill>
                  <a:schemeClr val="accent6"/>
                </a:solidFill>
              </a:rPr>
              <a:t>remarkable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b="1" dirty="0"/>
              <a:t>service improvement </a:t>
            </a:r>
            <a:r>
              <a:rPr lang="en-US" sz="2600" dirty="0"/>
              <a:t>and </a:t>
            </a:r>
            <a:r>
              <a:rPr lang="en-US" sz="2600" b="1" dirty="0"/>
              <a:t>increased efficiency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52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578</Words>
  <Application>Microsoft Office PowerPoint</Application>
  <PresentationFormat>Widescreen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Aptos Display</vt:lpstr>
      <vt:lpstr>Arial</vt:lpstr>
      <vt:lpstr>Barlow</vt:lpstr>
      <vt:lpstr>Calibri</vt:lpstr>
      <vt:lpstr>Trebuchet MS</vt:lpstr>
      <vt:lpstr>Wingdings</vt:lpstr>
      <vt:lpstr>Office Theme</vt:lpstr>
      <vt:lpstr>2_Custom Design</vt:lpstr>
      <vt:lpstr>1_Custom Design</vt:lpstr>
      <vt:lpstr>Custom Design</vt:lpstr>
      <vt:lpstr>PowerPoint Presentation</vt:lpstr>
      <vt:lpstr>Operational Improvement Through Turnaround Time Management</vt:lpstr>
      <vt:lpstr>Presentation Overview</vt:lpstr>
      <vt:lpstr>The Hamster Wheel Problem</vt:lpstr>
      <vt:lpstr>Making Headway With Tools</vt:lpstr>
      <vt:lpstr>Getting off the Wheel with Turnaround Time Management</vt:lpstr>
      <vt:lpstr>Color Coding Tasks</vt:lpstr>
      <vt:lpstr>It really helped us a lot! (and it can help YOU)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Tabitha Labrum</dc:creator>
  <cp:lastModifiedBy>Stroud, Michael</cp:lastModifiedBy>
  <cp:revision>43</cp:revision>
  <cp:lastPrinted>2024-08-23T13:09:01Z</cp:lastPrinted>
  <dcterms:created xsi:type="dcterms:W3CDTF">2024-05-24T15:33:14Z</dcterms:created>
  <dcterms:modified xsi:type="dcterms:W3CDTF">2024-08-28T21:30:56Z</dcterms:modified>
</cp:coreProperties>
</file>